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3" r:id="rId4"/>
    <p:sldId id="290" r:id="rId5"/>
    <p:sldId id="291" r:id="rId6"/>
    <p:sldId id="292" r:id="rId7"/>
    <p:sldId id="293" r:id="rId8"/>
    <p:sldId id="277" r:id="rId9"/>
    <p:sldId id="260" r:id="rId10"/>
    <p:sldId id="294" r:id="rId11"/>
    <p:sldId id="295" r:id="rId12"/>
    <p:sldId id="281" r:id="rId13"/>
    <p:sldId id="282" r:id="rId14"/>
    <p:sldId id="267" r:id="rId15"/>
    <p:sldId id="283" r:id="rId16"/>
    <p:sldId id="264" r:id="rId17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16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tiff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573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17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3331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2296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1699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0841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8230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5877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298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522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9298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58B2B-041A-4A47-9994-B2E2659479B9}" type="datetimeFigureOut">
              <a:t>28/11/16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46AD5-6770-0146-94A5-C57A16D641F7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1943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8.mp4"/><Relationship Id="rId2" Type="http://schemas.openxmlformats.org/officeDocument/2006/relationships/video" Target="../media/media8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9.mp4"/><Relationship Id="rId2" Type="http://schemas.openxmlformats.org/officeDocument/2006/relationships/video" Target="../media/media9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0.mp4"/><Relationship Id="rId2" Type="http://schemas.openxmlformats.org/officeDocument/2006/relationships/video" Target="../media/media10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1.mp4"/><Relationship Id="rId2" Type="http://schemas.openxmlformats.org/officeDocument/2006/relationships/video" Target="../media/media11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2.mp4"/><Relationship Id="rId2" Type="http://schemas.openxmlformats.org/officeDocument/2006/relationships/video" Target="../media/media12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6.mp4"/><Relationship Id="rId2" Type="http://schemas.openxmlformats.org/officeDocument/2006/relationships/video" Target="../media/media6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7.mp4"/><Relationship Id="rId2" Type="http://schemas.openxmlformats.org/officeDocument/2006/relationships/video" Target="../media/media7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TP°2 : Naviguer entre des écrans</a:t>
            </a:r>
          </a:p>
        </p:txBody>
      </p:sp>
    </p:spTree>
    <p:extLst>
      <p:ext uri="{BB962C8B-B14F-4D97-AF65-F5344CB8AC3E}">
        <p14:creationId xmlns:p14="http://schemas.microsoft.com/office/powerpoint/2010/main" val="3800781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8-2 : Passage d’une donnée à la deuxième Activity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7799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>
                <a:cs typeface="Calibri"/>
              </a:rPr>
              <a:t>Au clic sur le bouton « Lancer Activity avec donnée », lancer la deuxième Activity en passant le texte saisie dans l’</a:t>
            </a:r>
            <a:r>
              <a:rPr lang="fr-FR" sz="1700">
                <a:latin typeface="Menlo Bold"/>
                <a:cs typeface="Menlo Bold"/>
              </a:rPr>
              <a:t>EditText</a:t>
            </a:r>
            <a:r>
              <a:rPr lang="fr-FR" sz="2000">
                <a:cs typeface="Calibri"/>
              </a:rPr>
              <a:t> : </a:t>
            </a:r>
          </a:p>
          <a:p>
            <a:r>
              <a:rPr lang="fr-FR" sz="2000">
                <a:cs typeface="Calibri"/>
              </a:rPr>
              <a:t>Récupérer le texte saisie dans </a:t>
            </a:r>
            <a:r>
              <a:rPr lang="fr-FR" sz="1900">
                <a:cs typeface="Calibri"/>
              </a:rPr>
              <a:t>l’</a:t>
            </a:r>
            <a:r>
              <a:rPr lang="fr-FR" sz="1700">
                <a:latin typeface="Menlo Bold"/>
                <a:cs typeface="Menlo Bold"/>
              </a:rPr>
              <a:t>EditText</a:t>
            </a:r>
            <a:r>
              <a:rPr lang="fr-FR" sz="1900">
                <a:cs typeface="Calibri"/>
              </a:rPr>
              <a:t> </a:t>
            </a:r>
            <a:endParaRPr lang="fr-FR" sz="1600" b="1">
              <a:latin typeface="Menlo Bold"/>
              <a:cs typeface="Menlo Bold"/>
            </a:endParaRPr>
          </a:p>
          <a:p>
            <a:r>
              <a:rPr lang="fr-FR" sz="2000">
                <a:cs typeface="Calibri"/>
              </a:rPr>
              <a:t>Placer le texte dans un Intent et le passer à la deuxième Activity</a:t>
            </a:r>
          </a:p>
          <a:p>
            <a:r>
              <a:rPr lang="fr-FR" sz="2000">
                <a:cs typeface="Calibri"/>
              </a:rPr>
              <a:t>Récupérer l’extra dans la deuxième Activity, si le texte n’est pas vide, l’affecter à la </a:t>
            </a:r>
            <a:r>
              <a:rPr lang="fr-FR" sz="1700">
                <a:latin typeface="Menlo Bold"/>
                <a:cs typeface="Menlo Bold"/>
              </a:rPr>
              <a:t>TextView</a:t>
            </a:r>
            <a:r>
              <a:rPr lang="fr-FR" sz="1700">
                <a:cs typeface="Calibri"/>
              </a:rPr>
              <a:t> </a:t>
            </a:r>
            <a:r>
              <a:rPr lang="fr-FR" sz="1700">
                <a:latin typeface="Menlo Bold"/>
                <a:cs typeface="Menlo Bold"/>
              </a:rPr>
              <a:t>R.id.</a:t>
            </a:r>
            <a:r>
              <a:rPr lang="en-US" sz="1600">
                <a:latin typeface="Menlo Bold"/>
                <a:cs typeface="Menlo Bold"/>
              </a:rPr>
              <a:t>text_from_activity_08_1</a:t>
            </a:r>
            <a:r>
              <a:rPr lang="en-US" sz="1600" b="1" i="1"/>
              <a:t> </a:t>
            </a:r>
            <a:r>
              <a:rPr lang="en-US" sz="2000"/>
              <a:t>et la rentre visible</a:t>
            </a:r>
            <a:endParaRPr lang="fr-FR" sz="2000">
              <a:cs typeface="Calibri"/>
            </a:endParaRPr>
          </a:p>
          <a:p>
            <a:pPr marL="0" indent="0">
              <a:buNone/>
            </a:pPr>
            <a:endParaRPr lang="fr-FR" sz="2000">
              <a:cs typeface="Calibri"/>
            </a:endParaRPr>
          </a:p>
          <a:p>
            <a:pPr marL="0" indent="0">
              <a:buNone/>
            </a:pPr>
            <a:r>
              <a:rPr lang="fr-FR" sz="2000" b="1">
                <a:cs typeface="Calibri"/>
              </a:rPr>
              <a:t>Info</a:t>
            </a:r>
          </a:p>
          <a:p>
            <a:pPr marL="0" indent="0">
              <a:buNone/>
            </a:pPr>
            <a:r>
              <a:rPr lang="fr-FR" sz="1600">
                <a:latin typeface="Menlo Bold"/>
                <a:cs typeface="Menlo Bold"/>
              </a:rPr>
              <a:t>myEditText.getText().toString()</a:t>
            </a:r>
            <a:r>
              <a:rPr lang="fr-FR" sz="2000">
                <a:cs typeface="Calibri"/>
              </a:rPr>
              <a:t> permet de récupérer le texte d’un EditText.</a:t>
            </a:r>
          </a:p>
          <a:p>
            <a:pPr marL="0" indent="0">
              <a:buNone/>
            </a:pPr>
            <a:r>
              <a:rPr lang="fr-FR" sz="1600">
                <a:latin typeface="Menlo Bold"/>
                <a:cs typeface="Menlo Bold"/>
              </a:rPr>
              <a:t>TextUtils.isEmpty() </a:t>
            </a:r>
            <a:r>
              <a:rPr lang="fr-FR" sz="2000">
                <a:cs typeface="Calibri"/>
              </a:rPr>
              <a:t>permet de tester si un texte est vide ou non</a:t>
            </a:r>
          </a:p>
        </p:txBody>
      </p:sp>
      <p:pic>
        <p:nvPicPr>
          <p:cNvPr id="6" name="exercice_8_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64285" y="1600201"/>
            <a:ext cx="2688729" cy="47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499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8-3 : Retourner une donnée à une Activity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>
                <a:cs typeface="Calibri"/>
              </a:rPr>
              <a:t>Au clic sur le bouton « Lancer Activity et attente résultat », lancer la deuxième Activity et retourner le texte saisie dans l’</a:t>
            </a:r>
            <a:r>
              <a:rPr lang="fr-FR" sz="1600">
                <a:latin typeface="Menlo Bold"/>
                <a:cs typeface="Menlo Bold"/>
              </a:rPr>
              <a:t>EditText</a:t>
            </a:r>
            <a:r>
              <a:rPr lang="fr-FR" sz="2000">
                <a:cs typeface="Calibri"/>
              </a:rPr>
              <a:t> à la première Activity : </a:t>
            </a:r>
          </a:p>
          <a:p>
            <a:r>
              <a:rPr lang="fr-FR" sz="2000">
                <a:cs typeface="Calibri"/>
              </a:rPr>
              <a:t>Lancer la deuxième Activity en attendant un résultat</a:t>
            </a:r>
          </a:p>
          <a:p>
            <a:pPr marL="0" indent="0">
              <a:buNone/>
            </a:pPr>
            <a:r>
              <a:rPr lang="fr-FR" sz="2000">
                <a:cs typeface="Calibri"/>
              </a:rPr>
              <a:t>Au clic sur le bouton « Retour Activity » :</a:t>
            </a:r>
          </a:p>
          <a:p>
            <a:r>
              <a:rPr lang="fr-FR" sz="2000">
                <a:cs typeface="Calibri"/>
              </a:rPr>
              <a:t>Retourner le texte saisie dans l’</a:t>
            </a:r>
            <a:r>
              <a:rPr lang="fr-FR" sz="1600">
                <a:latin typeface="Menlo Bold"/>
                <a:cs typeface="Menlo Bold"/>
              </a:rPr>
              <a:t>EditText</a:t>
            </a:r>
            <a:r>
              <a:rPr lang="fr-FR" sz="2000">
                <a:cs typeface="Calibri"/>
              </a:rPr>
              <a:t> à la première Activity </a:t>
            </a:r>
          </a:p>
          <a:p>
            <a:r>
              <a:rPr lang="fr-FR" sz="2000">
                <a:cs typeface="Calibri"/>
              </a:rPr>
              <a:t>Récupérer le texte envoyé par la deuxième Activity et s’il n’est pas vide, rendre visible la </a:t>
            </a:r>
            <a:r>
              <a:rPr lang="fr-FR" sz="1600">
                <a:latin typeface="Menlo Bold"/>
                <a:cs typeface="Menlo Bold"/>
              </a:rPr>
              <a:t>TextView</a:t>
            </a:r>
            <a:r>
              <a:rPr lang="fr-FR" sz="1600">
                <a:cs typeface="Calibri"/>
              </a:rPr>
              <a:t> </a:t>
            </a:r>
            <a:r>
              <a:rPr lang="fr-FR" sz="1600">
                <a:latin typeface="Menlo Bold"/>
                <a:cs typeface="Menlo Bold"/>
              </a:rPr>
              <a:t>R.id.</a:t>
            </a:r>
            <a:r>
              <a:rPr lang="en-US" sz="1600">
                <a:latin typeface="Menlo Bold"/>
                <a:cs typeface="Menlo Bold"/>
              </a:rPr>
              <a:t>text_from_activity_08_2</a:t>
            </a:r>
            <a:r>
              <a:rPr lang="en-US" sz="2000" b="1" i="1"/>
              <a:t>  </a:t>
            </a:r>
            <a:r>
              <a:rPr lang="en-US" sz="2000"/>
              <a:t>et</a:t>
            </a:r>
            <a:r>
              <a:rPr lang="fr-FR" sz="2000">
                <a:cs typeface="Calibri"/>
              </a:rPr>
              <a:t> l’affecter</a:t>
            </a:r>
          </a:p>
        </p:txBody>
      </p:sp>
      <p:pic>
        <p:nvPicPr>
          <p:cNvPr id="7" name="exercice_8_3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27958" y="1600201"/>
            <a:ext cx="2688728" cy="477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599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9 : Partager un texte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>
                <a:cs typeface="Calibri"/>
              </a:rPr>
              <a:t>Créer une Activity principale avec le layout </a:t>
            </a:r>
            <a:r>
              <a:rPr lang="fr-FR" sz="1600">
                <a:latin typeface="Menlo Bold"/>
                <a:cs typeface="Menlo Bold"/>
              </a:rPr>
              <a:t>activity_exercice_09.xml</a:t>
            </a:r>
            <a:endParaRPr lang="fr-FR" sz="2000">
              <a:cs typeface="Calibri"/>
            </a:endParaRPr>
          </a:p>
          <a:p>
            <a:r>
              <a:rPr lang="fr-FR" sz="2000">
                <a:cs typeface="Calibri"/>
              </a:rPr>
              <a:t>Au clic sur le bouton « Partager texte », partager le texte de l’</a:t>
            </a:r>
            <a:r>
              <a:rPr lang="fr-FR" sz="1600">
                <a:latin typeface="Menlo Bold"/>
                <a:cs typeface="Menlo Bold"/>
              </a:rPr>
              <a:t>EditText</a:t>
            </a:r>
            <a:r>
              <a:rPr lang="fr-FR" sz="2000">
                <a:cs typeface="Calibri"/>
              </a:rPr>
              <a:t> </a:t>
            </a:r>
            <a:r>
              <a:rPr lang="en-US" sz="2000"/>
              <a:t>à une autre application à l’aide</a:t>
            </a:r>
            <a:r>
              <a:rPr lang="fr-FR" sz="2000">
                <a:cs typeface="Calibri"/>
              </a:rPr>
              <a:t> d’une implicit intent.</a:t>
            </a:r>
          </a:p>
        </p:txBody>
      </p:sp>
      <p:pic>
        <p:nvPicPr>
          <p:cNvPr id="6" name="exercice_9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63587" y="1600200"/>
            <a:ext cx="2688730" cy="477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61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10 : Lifecycle d’une Activity 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>
                <a:cs typeface="Calibri"/>
              </a:rPr>
              <a:t>Lancer l’Activity </a:t>
            </a:r>
            <a:r>
              <a:rPr lang="fr-FR" sz="1600">
                <a:latin typeface="Menlo Bold"/>
                <a:cs typeface="Menlo Bold"/>
              </a:rPr>
              <a:t>TimerActivity</a:t>
            </a:r>
            <a:r>
              <a:rPr lang="fr-FR" sz="1600">
                <a:cs typeface="Calibri"/>
              </a:rPr>
              <a:t> </a:t>
            </a:r>
            <a:r>
              <a:rPr lang="fr-FR" sz="2000">
                <a:cs typeface="Calibri"/>
              </a:rPr>
              <a:t>comme Activity principale.</a:t>
            </a:r>
            <a:endParaRPr lang="fr-FR" sz="2000">
              <a:latin typeface="Calibri"/>
              <a:cs typeface="Calibri"/>
            </a:endParaRPr>
          </a:p>
          <a:p>
            <a:r>
              <a:rPr lang="fr-FR" sz="2000">
                <a:latin typeface="Calibri"/>
                <a:cs typeface="Calibri"/>
              </a:rPr>
              <a:t>Modifier </a:t>
            </a:r>
            <a:r>
              <a:rPr lang="fr-FR" sz="1600">
                <a:latin typeface="Menlo Bold"/>
                <a:cs typeface="Menlo Bold"/>
              </a:rPr>
              <a:t>TimerActivity</a:t>
            </a:r>
            <a:r>
              <a:rPr lang="fr-FR" sz="1600">
                <a:latin typeface="Calibri"/>
                <a:cs typeface="Calibri"/>
              </a:rPr>
              <a:t> </a:t>
            </a:r>
            <a:r>
              <a:rPr lang="fr-FR" sz="2000">
                <a:latin typeface="Calibri"/>
                <a:cs typeface="Calibri"/>
              </a:rPr>
              <a:t>pour que :</a:t>
            </a:r>
          </a:p>
          <a:p>
            <a:pPr lvl="1"/>
            <a:r>
              <a:rPr lang="fr-FR" sz="2000">
                <a:latin typeface="Calibri"/>
                <a:cs typeface="Calibri"/>
              </a:rPr>
              <a:t>A l’appuie sur HOME le timer s’arr</a:t>
            </a:r>
            <a:r>
              <a:rPr lang="fr-FR" sz="2000">
                <a:latin typeface="Calibri"/>
                <a:cs typeface="Calibri"/>
              </a:rPr>
              <a:t>ête (</a:t>
            </a:r>
            <a:r>
              <a:rPr lang="fr-FR" sz="1600">
                <a:latin typeface="Menlo Bold"/>
                <a:cs typeface="Menlo Bold"/>
              </a:rPr>
              <a:t>pauseTimer()</a:t>
            </a:r>
            <a:r>
              <a:rPr lang="fr-FR" sz="2000">
                <a:latin typeface="Calibri"/>
                <a:cs typeface="Calibri"/>
              </a:rPr>
              <a:t>)</a:t>
            </a:r>
          </a:p>
          <a:p>
            <a:pPr lvl="1"/>
            <a:r>
              <a:rPr lang="fr-FR" sz="2000">
                <a:latin typeface="Calibri"/>
                <a:cs typeface="Calibri"/>
              </a:rPr>
              <a:t>Au retour sur l’Activity, le timer se relance (</a:t>
            </a:r>
            <a:r>
              <a:rPr lang="fr-FR" sz="1600">
                <a:latin typeface="Menlo Bold"/>
                <a:cs typeface="Menlo Bold"/>
              </a:rPr>
              <a:t>playTimer()</a:t>
            </a:r>
            <a:r>
              <a:rPr lang="fr-FR" sz="2000">
                <a:latin typeface="Calibri"/>
                <a:cs typeface="Calibri"/>
              </a:rPr>
              <a:t>)</a:t>
            </a:r>
            <a:endParaRPr lang="fr-FR" sz="2000">
              <a:latin typeface="Calibri"/>
              <a:cs typeface="Calibri"/>
            </a:endParaRPr>
          </a:p>
        </p:txBody>
      </p:sp>
      <p:pic>
        <p:nvPicPr>
          <p:cNvPr id="6" name="exercice_10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6203" y="1600200"/>
            <a:ext cx="2688729" cy="47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302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fr-FR" sz="3600"/>
              <a:t>Exercice 11 : Déclaration d’une permission normale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5686470" cy="4525963"/>
          </a:xfrm>
        </p:spPr>
        <p:txBody>
          <a:bodyPr>
            <a:normAutofit/>
          </a:bodyPr>
          <a:lstStyle/>
          <a:p>
            <a:r>
              <a:rPr lang="fr-FR" sz="2000">
                <a:cs typeface="Calibri"/>
              </a:rPr>
              <a:t>Créer une Activity principale avec le layout </a:t>
            </a:r>
            <a:r>
              <a:rPr lang="fr-FR" sz="1600">
                <a:latin typeface="Menlo Bold"/>
                <a:cs typeface="Menlo Bold"/>
              </a:rPr>
              <a:t>activity_exercice_11.xml</a:t>
            </a:r>
            <a:endParaRPr lang="fr-FR" sz="2000">
              <a:cs typeface="Calibri"/>
            </a:endParaRPr>
          </a:p>
          <a:p>
            <a:r>
              <a:rPr lang="fr-FR" sz="2000">
                <a:cs typeface="Calibri"/>
              </a:rPr>
              <a:t>Au clic sur le bouton « Faire vibrer », appeler la méthode </a:t>
            </a:r>
            <a:r>
              <a:rPr lang="fr-FR" sz="1600">
                <a:latin typeface="Menlo Bold"/>
                <a:cs typeface="Menlo Bold"/>
              </a:rPr>
              <a:t>Utils.</a:t>
            </a:r>
            <a:r>
              <a:rPr lang="it-IT" sz="1600">
                <a:latin typeface="Menlo Bold"/>
                <a:cs typeface="Menlo Bold"/>
              </a:rPr>
              <a:t>vibratePhone():</a:t>
            </a:r>
          </a:p>
          <a:p>
            <a:pPr lvl="1"/>
            <a:r>
              <a:rPr lang="fr-FR" sz="2000">
                <a:latin typeface="Calibri"/>
                <a:cs typeface="Calibri"/>
              </a:rPr>
              <a:t>Constater le crash dans les logs</a:t>
            </a:r>
          </a:p>
          <a:p>
            <a:pPr lvl="1"/>
            <a:r>
              <a:rPr lang="fr-FR" sz="2000">
                <a:latin typeface="Calibri"/>
                <a:cs typeface="Calibri"/>
              </a:rPr>
              <a:t>Apporter un correctif en déclarant la bonne permission</a:t>
            </a:r>
          </a:p>
        </p:txBody>
      </p:sp>
      <p:pic>
        <p:nvPicPr>
          <p:cNvPr id="6" name="Image 5" descr="exercice_1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621" y="1600200"/>
            <a:ext cx="2688729" cy="47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465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fr-FR" sz="3600"/>
              <a:t>Exercice 12 : Demande une permission dangereuse à partir du code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5659004" cy="4525963"/>
          </a:xfrm>
        </p:spPr>
        <p:txBody>
          <a:bodyPr>
            <a:noAutofit/>
          </a:bodyPr>
          <a:lstStyle/>
          <a:p>
            <a:r>
              <a:rPr lang="fr-FR" sz="2000">
                <a:cs typeface="Calibri"/>
              </a:rPr>
              <a:t>Lancer l’Activity </a:t>
            </a:r>
            <a:r>
              <a:rPr lang="fr-FR" sz="1600">
                <a:latin typeface="Menlo Bold"/>
                <a:cs typeface="Menlo Bold"/>
              </a:rPr>
              <a:t>DangerousPermissionActivity </a:t>
            </a:r>
            <a:r>
              <a:rPr lang="fr-FR" sz="2000">
                <a:cs typeface="Calibri"/>
              </a:rPr>
              <a:t>comme Activity principale</a:t>
            </a:r>
          </a:p>
          <a:p>
            <a:r>
              <a:rPr lang="fr-FR" sz="2000">
                <a:cs typeface="Calibri"/>
              </a:rPr>
              <a:t>Entrer un numéro de téléphone et un message</a:t>
            </a:r>
          </a:p>
          <a:p>
            <a:r>
              <a:rPr lang="fr-FR" sz="2000">
                <a:cs typeface="Calibri"/>
              </a:rPr>
              <a:t>Cliquer sur envoyer et constater le crash</a:t>
            </a:r>
          </a:p>
          <a:p>
            <a:r>
              <a:rPr lang="fr-FR" sz="2000">
                <a:cs typeface="Calibri"/>
              </a:rPr>
              <a:t>Déclarer la bonne permission dans le manifest</a:t>
            </a:r>
          </a:p>
          <a:p>
            <a:r>
              <a:rPr lang="fr-FR" sz="2000">
                <a:cs typeface="Calibri"/>
              </a:rPr>
              <a:t>Au clic sur le bouton, vérifier si l’utilisateur a déjà accepté la permission à partir du code (</a:t>
            </a:r>
            <a:r>
              <a:rPr lang="en-US" sz="1600">
                <a:effectLst/>
                <a:latin typeface="Menlo Bold"/>
                <a:cs typeface="Menlo Bold"/>
              </a:rPr>
              <a:t>hasSendSmsPermission</a:t>
            </a:r>
            <a:r>
              <a:rPr lang="en-US" sz="1600">
                <a:latin typeface="Menlo Bold"/>
                <a:cs typeface="Menlo Bold"/>
              </a:rPr>
              <a:t>()</a:t>
            </a:r>
            <a:r>
              <a:rPr lang="en-US" sz="2000"/>
              <a:t>)</a:t>
            </a:r>
          </a:p>
          <a:p>
            <a:r>
              <a:rPr lang="en-US" sz="2000">
                <a:cs typeface="Calibri"/>
              </a:rPr>
              <a:t>Si oui, envoyer SMS. Sinon, demander la permission a l’utilisateur (</a:t>
            </a:r>
            <a:r>
              <a:rPr lang="en-US" sz="1600">
                <a:latin typeface="Menlo Bold"/>
                <a:cs typeface="Menlo Bold"/>
              </a:rPr>
              <a:t>askSendSmsPermission()</a:t>
            </a:r>
            <a:r>
              <a:rPr lang="en-US" sz="2000"/>
              <a:t>)</a:t>
            </a:r>
          </a:p>
          <a:p>
            <a:r>
              <a:rPr lang="en-US" sz="2000">
                <a:cs typeface="Calibri"/>
              </a:rPr>
              <a:t>Si permission acceptée, envoyer SMS. Sinon, afficher un message d’erreur (</a:t>
            </a:r>
            <a:r>
              <a:rPr lang="en-US" sz="1600">
                <a:latin typeface="Menlo Bold"/>
                <a:cs typeface="Menlo Bold"/>
              </a:rPr>
              <a:t>Utils.</a:t>
            </a:r>
            <a:r>
              <a:rPr lang="en-US" sz="1600" i="1">
                <a:effectLst/>
                <a:latin typeface="Menlo Bold"/>
                <a:cs typeface="Menlo Bold"/>
              </a:rPr>
              <a:t>showMessage()</a:t>
            </a:r>
            <a:r>
              <a:rPr lang="en-US" sz="2000" i="1">
                <a:effectLst/>
              </a:rPr>
              <a:t>)</a:t>
            </a:r>
            <a:endParaRPr lang="fr-FR" sz="2000">
              <a:cs typeface="Calibri"/>
            </a:endParaRPr>
          </a:p>
          <a:p>
            <a:pPr>
              <a:buFont typeface="+mj-lt"/>
              <a:buAutoNum type="arabicPeriod"/>
            </a:pPr>
            <a:endParaRPr lang="fr-FR" sz="2000">
              <a:cs typeface="Calibri"/>
            </a:endParaRPr>
          </a:p>
          <a:p>
            <a:pPr marL="0" indent="0">
              <a:buNone/>
            </a:pPr>
            <a:endParaRPr lang="fr-FR" sz="2000">
              <a:cs typeface="Calibri"/>
            </a:endParaRPr>
          </a:p>
          <a:p>
            <a:pPr marL="0" indent="0">
              <a:buNone/>
            </a:pPr>
            <a:endParaRPr lang="fr-FR" sz="2000">
              <a:latin typeface="Calibri"/>
              <a:cs typeface="Calibri"/>
            </a:endParaRPr>
          </a:p>
        </p:txBody>
      </p:sp>
      <p:pic>
        <p:nvPicPr>
          <p:cNvPr id="7" name="exercice_1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6203" y="1600201"/>
            <a:ext cx="2688729" cy="47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32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3200"/>
              <a:t>Exercice 13 : </a:t>
            </a:r>
            <a:br>
              <a:rPr lang="fr-FR" sz="3200"/>
            </a:br>
            <a:r>
              <a:rPr lang="fr-FR" sz="3200"/>
              <a:t>Reproduire un lifecycle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>
          <a:xfrm>
            <a:off x="457200" y="1600200"/>
            <a:ext cx="5228841" cy="4525963"/>
          </a:xfrm>
        </p:spPr>
        <p:txBody>
          <a:bodyPr>
            <a:normAutofit/>
          </a:bodyPr>
          <a:lstStyle/>
          <a:p>
            <a:r>
              <a:rPr lang="fr-FR" sz="2000"/>
              <a:t>Installer l’app lifecycle.apk sur le téléphone</a:t>
            </a:r>
          </a:p>
          <a:p>
            <a:pPr lvl="1"/>
            <a:r>
              <a:rPr lang="fr-FR" sz="2000"/>
              <a:t>utiliser adb (ANDROID_SDK/platform-tools/)</a:t>
            </a:r>
          </a:p>
          <a:p>
            <a:pPr lvl="1"/>
            <a:r>
              <a:rPr lang="fr-FR" sz="2000"/>
              <a:t>adb install lifecycle.apk</a:t>
            </a:r>
          </a:p>
          <a:p>
            <a:r>
              <a:rPr lang="fr-FR" sz="2000"/>
              <a:t>Lancer l’app et ouvrir les logs dans Android Studio</a:t>
            </a:r>
          </a:p>
          <a:p>
            <a:r>
              <a:rPr lang="fr-FR" sz="2000"/>
              <a:t>Filtrer les logs sur « LIFECYCLE</a:t>
            </a:r>
            <a:r>
              <a:rPr lang="fr-FR" sz="2000">
                <a:sym typeface="Wingdings"/>
              </a:rPr>
              <a:t>: »</a:t>
            </a:r>
          </a:p>
          <a:p>
            <a:r>
              <a:rPr lang="fr-FR" sz="2000">
                <a:sym typeface="Wingdings"/>
              </a:rPr>
              <a:t>Reproduire les logs affichés en utilisant l’application (</a:t>
            </a:r>
            <a:r>
              <a:rPr lang="fr-FR" sz="2000"/>
              <a:t>Chaque méthode des lifecycles des Activities de l’application est loguée)</a:t>
            </a:r>
            <a:endParaRPr lang="fr-FR" sz="2000">
              <a:sym typeface="Wingdings"/>
            </a:endParaRPr>
          </a:p>
          <a:p>
            <a:endParaRPr lang="fr-FR" sz="2000"/>
          </a:p>
        </p:txBody>
      </p:sp>
      <p:pic>
        <p:nvPicPr>
          <p:cNvPr id="6" name="Image 5" descr="Sans titre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67"/>
          <a:stretch/>
        </p:blipFill>
        <p:spPr>
          <a:xfrm>
            <a:off x="5869092" y="514918"/>
            <a:ext cx="3274908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127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xercice_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3321" y="1600200"/>
            <a:ext cx="2688729" cy="477996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1 : </a:t>
            </a:r>
            <a:br>
              <a:rPr lang="fr-FR" sz="3200"/>
            </a:br>
            <a:r>
              <a:rPr lang="fr-FR" sz="3200"/>
              <a:t>Création et lancement d’une Activity principale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fr-FR" sz="2000"/>
              <a:t>Créer une Activity dans </a:t>
            </a:r>
            <a:r>
              <a:rPr lang="fr-FR" sz="1600">
                <a:latin typeface="Menlo Bold"/>
                <a:cs typeface="Menlo Bold"/>
              </a:rPr>
              <a:t>java/com/ensiie/tp2</a:t>
            </a:r>
            <a:endParaRPr lang="fr-FR" sz="2000">
              <a:latin typeface="Menlo Bold"/>
              <a:cs typeface="Menlo Bold"/>
            </a:endParaRPr>
          </a:p>
          <a:p>
            <a:pPr marL="457200" indent="-457200">
              <a:buFont typeface="+mj-lt"/>
              <a:buAutoNum type="arabicPeriod"/>
            </a:pPr>
            <a:r>
              <a:rPr lang="fr-FR" sz="2000"/>
              <a:t>Overrider la méthode </a:t>
            </a:r>
            <a:r>
              <a:rPr lang="fr-FR" sz="1600">
                <a:latin typeface="Menlo Bold"/>
                <a:cs typeface="Menlo Bold"/>
              </a:rPr>
              <a:t>onCreate()</a:t>
            </a:r>
            <a:r>
              <a:rPr lang="fr-FR" sz="1600">
                <a:latin typeface="Calibri"/>
                <a:cs typeface="Calibri"/>
              </a:rPr>
              <a:t> </a:t>
            </a:r>
            <a:r>
              <a:rPr lang="fr-FR" sz="2000"/>
              <a:t>et affecter le layout </a:t>
            </a:r>
            <a:r>
              <a:rPr lang="fr-FR" sz="1600">
                <a:latin typeface="Menlo Regular"/>
                <a:cs typeface="Menlo Regular"/>
              </a:rPr>
              <a:t>activity_exercice_01.xml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000">
                <a:latin typeface="Calibri"/>
                <a:cs typeface="Calibri"/>
              </a:rPr>
              <a:t>Déclarer l’Activity dans </a:t>
            </a:r>
            <a:r>
              <a:rPr lang="fr-FR" sz="1600">
                <a:latin typeface="Menlo Bold"/>
                <a:cs typeface="Menlo Bold"/>
              </a:rPr>
              <a:t>AndroidManifest.xml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000">
                <a:latin typeface="Calibri"/>
                <a:cs typeface="Calibri"/>
              </a:rPr>
              <a:t>Lancer l’application et vérifier que l’Activity se lance.</a:t>
            </a:r>
          </a:p>
        </p:txBody>
      </p:sp>
    </p:spTree>
    <p:extLst>
      <p:ext uri="{BB962C8B-B14F-4D97-AF65-F5344CB8AC3E}">
        <p14:creationId xmlns:p14="http://schemas.microsoft.com/office/powerpoint/2010/main" val="3526900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sz="3200"/>
              <a:t>Exercice 2 : Changer l’icône et le nom de l’app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541189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>
                <a:cs typeface="Calibri"/>
              </a:rPr>
              <a:t>A partir de l’AndroidManifest : </a:t>
            </a:r>
          </a:p>
          <a:p>
            <a:r>
              <a:rPr lang="fr-FR" sz="2000">
                <a:cs typeface="Calibri"/>
              </a:rPr>
              <a:t>Mettre l’icône </a:t>
            </a:r>
            <a:r>
              <a:rPr lang="fr-FR" sz="1600">
                <a:latin typeface="Menlo Bold"/>
                <a:cs typeface="Menlo Bold"/>
              </a:rPr>
              <a:t>ic_launcher_new</a:t>
            </a:r>
          </a:p>
          <a:p>
            <a:r>
              <a:rPr lang="fr-FR" sz="2000">
                <a:cs typeface="Calibri"/>
              </a:rPr>
              <a:t>Mettre le nom </a:t>
            </a:r>
            <a:r>
              <a:rPr lang="fr-FR" sz="1600">
                <a:latin typeface="Menlo Bold"/>
                <a:cs typeface="Menlo Bold"/>
              </a:rPr>
              <a:t>app_name_new</a:t>
            </a:r>
            <a:endParaRPr lang="fr-FR" sz="1800">
              <a:latin typeface="Menlo Bold"/>
              <a:cs typeface="Menlo Bold"/>
            </a:endParaRPr>
          </a:p>
        </p:txBody>
      </p:sp>
      <p:pic>
        <p:nvPicPr>
          <p:cNvPr id="9" name="exercice_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46514" y="1600200"/>
            <a:ext cx="2753915" cy="489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55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3 : Affecter un texte avec un placeholder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>
                <a:latin typeface="Calibri"/>
                <a:cs typeface="Calibri"/>
              </a:rPr>
              <a:t>Créer une Activity principale avec le layout </a:t>
            </a:r>
            <a:r>
              <a:rPr lang="fr-FR" sz="1400">
                <a:latin typeface="Menlo Bold"/>
                <a:cs typeface="Menlo Bold"/>
              </a:rPr>
              <a:t>activity_exercice_03.xml</a:t>
            </a:r>
            <a:endParaRPr lang="fr-FR" sz="1400">
              <a:latin typeface="Menlo Bold"/>
              <a:cs typeface="Menlo Bold"/>
            </a:endParaRPr>
          </a:p>
          <a:p>
            <a:r>
              <a:rPr lang="fr-FR" sz="1800">
                <a:latin typeface="Calibri"/>
                <a:cs typeface="Calibri"/>
              </a:rPr>
              <a:t>Remplacer le placeholder %s du texte </a:t>
            </a:r>
            <a:r>
              <a:rPr lang="fr-FR" sz="1400">
                <a:latin typeface="Menlo Bold"/>
                <a:cs typeface="Menlo Bold"/>
              </a:rPr>
              <a:t>R.string.</a:t>
            </a:r>
            <a:r>
              <a:rPr lang="en-US" sz="1400">
                <a:latin typeface="Menlo Bold"/>
                <a:cs typeface="Menlo Bold"/>
              </a:rPr>
              <a:t>exercice_3_title</a:t>
            </a:r>
            <a:r>
              <a:rPr lang="fr-FR" sz="1800">
                <a:latin typeface="Calibri"/>
                <a:cs typeface="Calibri"/>
              </a:rPr>
              <a:t> avec un texte et l’affecter à la TextView </a:t>
            </a:r>
            <a:r>
              <a:rPr lang="fr-FR" sz="1400">
                <a:latin typeface="Menlo Bold"/>
                <a:cs typeface="Menlo Bold"/>
              </a:rPr>
              <a:t>R.id.title</a:t>
            </a:r>
          </a:p>
          <a:p>
            <a:r>
              <a:rPr lang="fr-FR" sz="1800">
                <a:latin typeface="Calibri"/>
                <a:cs typeface="Calibri"/>
              </a:rPr>
              <a:t>Remplacer les placeholders %1$d et %2$d du texte </a:t>
            </a:r>
            <a:r>
              <a:rPr lang="fr-FR" sz="1400">
                <a:latin typeface="Menlo Bold"/>
                <a:cs typeface="Menlo Bold"/>
              </a:rPr>
              <a:t>R.string.</a:t>
            </a:r>
            <a:r>
              <a:rPr lang="en-US" sz="1400">
                <a:latin typeface="Menlo Bold"/>
                <a:cs typeface="Menlo Bold"/>
              </a:rPr>
              <a:t>exercice_3_description</a:t>
            </a:r>
            <a:r>
              <a:rPr lang="en-US" sz="1800">
                <a:latin typeface="Calibri"/>
                <a:cs typeface="Calibri"/>
              </a:rPr>
              <a:t> avec deux valeurs numériques et l’affecter à la TextView </a:t>
            </a:r>
            <a:r>
              <a:rPr lang="en-US" sz="1400">
                <a:latin typeface="Menlo Bold"/>
                <a:cs typeface="Menlo Bold"/>
              </a:rPr>
              <a:t>R.id.description</a:t>
            </a:r>
          </a:p>
          <a:p>
            <a:pPr marL="0" indent="0">
              <a:buNone/>
            </a:pPr>
            <a:endParaRPr lang="en-US" sz="1800">
              <a:latin typeface="Calibri"/>
              <a:cs typeface="Calibri"/>
            </a:endParaRPr>
          </a:p>
          <a:p>
            <a:endParaRPr lang="en-US" sz="180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1800" b="1">
                <a:latin typeface="Calibri"/>
                <a:cs typeface="Calibri"/>
              </a:rPr>
              <a:t>Info</a:t>
            </a:r>
          </a:p>
          <a:p>
            <a:pPr marL="0" indent="0">
              <a:buNone/>
            </a:pPr>
            <a:r>
              <a:rPr lang="pt-BR" sz="1800">
                <a:latin typeface="Calibri"/>
                <a:cs typeface="Calibri"/>
              </a:rPr>
              <a:t>Utiliser </a:t>
            </a:r>
            <a:r>
              <a:rPr lang="pt-BR" sz="1400">
                <a:latin typeface="Menlo Bold"/>
                <a:cs typeface="Menlo Bold"/>
              </a:rPr>
              <a:t>String.</a:t>
            </a:r>
            <a:r>
              <a:rPr lang="pt-BR" sz="1400" i="1">
                <a:effectLst/>
                <a:latin typeface="Menlo Bold"/>
                <a:cs typeface="Menlo Bold"/>
              </a:rPr>
              <a:t>format</a:t>
            </a:r>
            <a:r>
              <a:rPr lang="pt-BR" sz="1400">
                <a:latin typeface="Menlo Bold"/>
                <a:cs typeface="Menlo Bold"/>
              </a:rPr>
              <a:t>(textWithPlaceholders, </a:t>
            </a:r>
            <a:r>
              <a:rPr lang="pt-BR" sz="1400">
                <a:latin typeface="Menlo Bold"/>
                <a:cs typeface="Menlo Bold"/>
              </a:rPr>
              <a:t>valueToReplacePlaceholder1, valueToReplacePlaceholder2</a:t>
            </a:r>
            <a:r>
              <a:rPr lang="pt-BR" sz="1400">
                <a:latin typeface="Menlo Bold"/>
                <a:cs typeface="Menlo Bold"/>
              </a:rPr>
              <a:t>) </a:t>
            </a:r>
            <a:r>
              <a:rPr lang="pt-BR" sz="1800">
                <a:latin typeface="Calibri"/>
                <a:cs typeface="Calibri"/>
              </a:rPr>
              <a:t>pour remplacer des placeholders dans un texte.</a:t>
            </a:r>
            <a:endParaRPr lang="fr-FR" sz="1800">
              <a:latin typeface="Calibri"/>
              <a:cs typeface="Calibri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4221628" y="33982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/>
          </a:p>
        </p:txBody>
      </p:sp>
      <p:pic>
        <p:nvPicPr>
          <p:cNvPr id="7" name="Image 6" descr="exercice_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473" y="1417638"/>
            <a:ext cx="2791421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67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4 : </a:t>
            </a:r>
            <a:br>
              <a:rPr lang="fr-FR" sz="3200"/>
            </a:br>
            <a:r>
              <a:rPr lang="fr-FR" sz="3200"/>
              <a:t>Changer le style du texte dynamiquement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>
                <a:latin typeface="Calibri"/>
                <a:cs typeface="Calibri"/>
              </a:rPr>
              <a:t>Créer une Activity principale avec le layout </a:t>
            </a:r>
            <a:r>
              <a:rPr lang="fr-FR" sz="1400">
                <a:latin typeface="Menlo Bold"/>
                <a:cs typeface="Menlo Bold"/>
              </a:rPr>
              <a:t>activity_exercice_04.xml</a:t>
            </a:r>
            <a:endParaRPr lang="fr-FR" sz="1400">
              <a:latin typeface="Menlo Bold"/>
              <a:cs typeface="Menlo Bold"/>
            </a:endParaRPr>
          </a:p>
          <a:p>
            <a:r>
              <a:rPr lang="fr-FR" sz="1800">
                <a:cs typeface="Calibri"/>
              </a:rPr>
              <a:t>Affecter un listener </a:t>
            </a:r>
            <a:r>
              <a:rPr lang="fr-FR" sz="1400">
                <a:latin typeface="Menlo Bold"/>
                <a:cs typeface="Menlo Bold"/>
              </a:rPr>
              <a:t>OnClickListener</a:t>
            </a:r>
            <a:r>
              <a:rPr lang="fr-FR" sz="1400">
                <a:cs typeface="Calibri"/>
              </a:rPr>
              <a:t> </a:t>
            </a:r>
            <a:r>
              <a:rPr lang="fr-FR" sz="1800">
                <a:cs typeface="Calibri"/>
              </a:rPr>
              <a:t>au bouton </a:t>
            </a:r>
            <a:r>
              <a:rPr lang="fr-FR" sz="1400">
                <a:latin typeface="Menlo Bold"/>
                <a:cs typeface="Menlo Bold"/>
              </a:rPr>
              <a:t>R.id.button</a:t>
            </a:r>
          </a:p>
          <a:p>
            <a:r>
              <a:rPr lang="fr-FR" sz="1800">
                <a:cs typeface="Calibri"/>
              </a:rPr>
              <a:t>Au clic sur le bouton, appliquer la couleur </a:t>
            </a:r>
            <a:r>
              <a:rPr lang="fr-FR" sz="1400">
                <a:latin typeface="Menlo Bold"/>
                <a:cs typeface="Menlo Bold"/>
              </a:rPr>
              <a:t>red</a:t>
            </a:r>
            <a:r>
              <a:rPr lang="fr-FR" sz="1800">
                <a:cs typeface="Calibri"/>
              </a:rPr>
              <a:t> définie dans le fichier </a:t>
            </a:r>
            <a:r>
              <a:rPr lang="fr-FR" sz="1400">
                <a:latin typeface="Menlo Bold"/>
                <a:cs typeface="Menlo Bold"/>
              </a:rPr>
              <a:t>colors.xml</a:t>
            </a:r>
            <a:r>
              <a:rPr lang="fr-FR" sz="1800">
                <a:cs typeface="Calibri"/>
              </a:rPr>
              <a:t> à la </a:t>
            </a:r>
            <a:r>
              <a:rPr lang="fr-FR" sz="1400">
                <a:latin typeface="Menlo Bold"/>
                <a:cs typeface="Menlo Bold"/>
              </a:rPr>
              <a:t>TextView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4221628" y="33982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/>
          </a:p>
        </p:txBody>
      </p:sp>
      <p:pic>
        <p:nvPicPr>
          <p:cNvPr id="7" name="exercice_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0621" y="1600200"/>
            <a:ext cx="2688729" cy="47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265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5 : </a:t>
            </a:r>
            <a:br>
              <a:rPr lang="fr-FR" sz="3200"/>
            </a:br>
            <a:r>
              <a:rPr lang="fr-FR" sz="3200"/>
              <a:t>Utiliser le m</a:t>
            </a:r>
            <a:r>
              <a:rPr lang="fr-FR" sz="3200"/>
              <a:t>ême listener pour plusieurs vues</a:t>
            </a:r>
            <a:endParaRPr lang="fr-FR" sz="320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>
                <a:latin typeface="Calibri"/>
                <a:cs typeface="Calibri"/>
              </a:rPr>
              <a:t>Créer une Activity principale avec le layout </a:t>
            </a:r>
            <a:r>
              <a:rPr lang="fr-FR" sz="1400">
                <a:latin typeface="Menlo Bold"/>
                <a:cs typeface="Menlo Bold"/>
              </a:rPr>
              <a:t>activity_exercice_05.xml</a:t>
            </a:r>
            <a:endParaRPr lang="fr-FR" sz="1400">
              <a:latin typeface="Menlo Bold"/>
              <a:cs typeface="Menlo Bold"/>
            </a:endParaRPr>
          </a:p>
          <a:p>
            <a:r>
              <a:rPr lang="fr-FR" sz="1800">
                <a:cs typeface="Calibri"/>
              </a:rPr>
              <a:t>Affecter le m</a:t>
            </a:r>
            <a:r>
              <a:rPr lang="fr-FR" sz="1800">
                <a:cs typeface="Calibri"/>
              </a:rPr>
              <a:t>ême </a:t>
            </a:r>
            <a:r>
              <a:rPr lang="fr-FR" sz="1400">
                <a:latin typeface="Menlo Bold"/>
                <a:cs typeface="Menlo Bold"/>
              </a:rPr>
              <a:t>OnClickListener</a:t>
            </a:r>
            <a:r>
              <a:rPr lang="fr-FR" sz="1400">
                <a:cs typeface="Calibri"/>
              </a:rPr>
              <a:t> </a:t>
            </a:r>
            <a:r>
              <a:rPr lang="fr-FR" sz="1800">
                <a:cs typeface="Calibri"/>
              </a:rPr>
              <a:t>aux trois boutons</a:t>
            </a:r>
          </a:p>
          <a:p>
            <a:r>
              <a:rPr lang="fr-FR" sz="1800">
                <a:latin typeface="Calibri"/>
                <a:cs typeface="Calibri"/>
              </a:rPr>
              <a:t>Au clic d’un bouton, affecter le texte du bouton cliqué à la </a:t>
            </a:r>
            <a:r>
              <a:rPr lang="fr-FR" sz="1400">
                <a:latin typeface="Menlo Bold"/>
                <a:cs typeface="Menlo Bold"/>
              </a:rPr>
              <a:t>TextView</a:t>
            </a:r>
            <a:endParaRPr lang="fr-FR" sz="1800">
              <a:latin typeface="Menlo Bold"/>
              <a:cs typeface="Menlo Bold"/>
            </a:endParaRPr>
          </a:p>
          <a:p>
            <a:endParaRPr lang="fr-FR" sz="1800">
              <a:latin typeface="Calibri"/>
              <a:cs typeface="Calibri"/>
            </a:endParaRPr>
          </a:p>
          <a:p>
            <a:endParaRPr lang="fr-FR" sz="1800">
              <a:latin typeface="Calibri"/>
              <a:cs typeface="Calibri"/>
            </a:endParaRPr>
          </a:p>
          <a:p>
            <a:endParaRPr lang="fr-FR" sz="1800">
              <a:latin typeface="Calibri"/>
              <a:cs typeface="Calibri"/>
            </a:endParaRPr>
          </a:p>
          <a:p>
            <a:endParaRPr lang="fr-FR" sz="1800">
              <a:latin typeface="Calibri"/>
              <a:cs typeface="Calibri"/>
            </a:endParaRPr>
          </a:p>
          <a:p>
            <a:endParaRPr lang="fr-FR" sz="1800">
              <a:latin typeface="Calibri"/>
              <a:cs typeface="Calibri"/>
            </a:endParaRPr>
          </a:p>
          <a:p>
            <a:endParaRPr lang="fr-FR" sz="180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fr-FR" sz="1800" b="1">
                <a:latin typeface="Calibri"/>
                <a:cs typeface="Calibri"/>
              </a:rPr>
              <a:t>Info</a:t>
            </a:r>
          </a:p>
          <a:p>
            <a:pPr marL="0" indent="0">
              <a:buNone/>
            </a:pPr>
            <a:r>
              <a:rPr lang="fr-FR" sz="1800">
                <a:latin typeface="Calibri"/>
                <a:cs typeface="Calibri"/>
              </a:rPr>
              <a:t>La méthode </a:t>
            </a:r>
            <a:r>
              <a:rPr lang="fr-FR" sz="1400">
                <a:latin typeface="Menlo Bold"/>
                <a:cs typeface="Menlo Bold"/>
              </a:rPr>
              <a:t>OnClick(View v) </a:t>
            </a:r>
            <a:r>
              <a:rPr lang="fr-FR" sz="1800">
                <a:latin typeface="Calibri"/>
                <a:cs typeface="Calibri"/>
              </a:rPr>
              <a:t>du listener </a:t>
            </a:r>
            <a:r>
              <a:rPr lang="fr-FR" sz="1400">
                <a:latin typeface="Menlo Bold"/>
                <a:cs typeface="Menlo Bold"/>
              </a:rPr>
              <a:t>OnClickListener</a:t>
            </a:r>
            <a:r>
              <a:rPr lang="fr-FR" sz="1400">
                <a:latin typeface="Calibri"/>
                <a:cs typeface="Calibri"/>
              </a:rPr>
              <a:t> </a:t>
            </a:r>
            <a:r>
              <a:rPr lang="fr-FR" sz="1800">
                <a:latin typeface="Calibri"/>
                <a:cs typeface="Calibri"/>
              </a:rPr>
              <a:t>donne en paramètre la view cliquée.</a:t>
            </a:r>
            <a:endParaRPr lang="fr-FR" sz="1400">
              <a:latin typeface="Calibri"/>
              <a:cs typeface="Calibri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4221628" y="33982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/>
          </a:p>
        </p:txBody>
      </p:sp>
      <p:pic>
        <p:nvPicPr>
          <p:cNvPr id="7" name="exercice_5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79414" y="1600200"/>
            <a:ext cx="2688729" cy="47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213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6 : Passer des données à un listener</a:t>
            </a:r>
            <a:br>
              <a:rPr lang="fr-FR" sz="3200"/>
            </a:br>
            <a:r>
              <a:rPr lang="fr-FR" sz="3200"/>
              <a:t>utilisé </a:t>
            </a:r>
            <a:r>
              <a:rPr lang="fr-FR" sz="3200"/>
              <a:t>pour plusieurs vues </a:t>
            </a:r>
            <a:endParaRPr lang="fr-FR" sz="320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>
                <a:latin typeface="Calibri"/>
                <a:cs typeface="Calibri"/>
              </a:rPr>
              <a:t>Créer une Activity principale avec le layout </a:t>
            </a:r>
            <a:r>
              <a:rPr lang="fr-FR" sz="1200">
                <a:latin typeface="Menlo Bold"/>
                <a:cs typeface="Menlo Bold"/>
              </a:rPr>
              <a:t>activity_exercice_06.xml</a:t>
            </a:r>
            <a:endParaRPr lang="fr-FR" sz="1200">
              <a:latin typeface="Menlo Bold"/>
              <a:cs typeface="Menlo Bold"/>
            </a:endParaRPr>
          </a:p>
          <a:p>
            <a:r>
              <a:rPr lang="fr-FR" sz="1600">
                <a:latin typeface="Calibri"/>
                <a:cs typeface="Calibri"/>
              </a:rPr>
              <a:t>Pour chaque </a:t>
            </a:r>
            <a:r>
              <a:rPr lang="fr-FR" sz="1200">
                <a:latin typeface="Menlo Bold"/>
                <a:cs typeface="Menlo Bold"/>
              </a:rPr>
              <a:t>ImageButton</a:t>
            </a:r>
            <a:r>
              <a:rPr lang="fr-FR" sz="1200">
                <a:latin typeface="Calibri"/>
                <a:cs typeface="Calibri"/>
              </a:rPr>
              <a:t>, </a:t>
            </a:r>
            <a:r>
              <a:rPr lang="fr-FR" sz="1600">
                <a:latin typeface="Calibri"/>
                <a:cs typeface="Calibri"/>
              </a:rPr>
              <a:t>affecter en tant qu’image le drawable correspondant (ex: </a:t>
            </a:r>
            <a:r>
              <a:rPr lang="fr-FR" sz="1200">
                <a:latin typeface="Menlo Bold"/>
                <a:cs typeface="Menlo Bold"/>
              </a:rPr>
              <a:t>R.drawable.image_button_1</a:t>
            </a:r>
            <a:r>
              <a:rPr lang="fr-FR" sz="1600">
                <a:latin typeface="Calibri"/>
                <a:cs typeface="Calibri"/>
              </a:rPr>
              <a:t> pour l’</a:t>
            </a:r>
            <a:r>
              <a:rPr lang="fr-FR" sz="1200">
                <a:latin typeface="Menlo Bold"/>
                <a:cs typeface="Menlo Bold"/>
              </a:rPr>
              <a:t>ImageButton</a:t>
            </a:r>
            <a:r>
              <a:rPr lang="fr-FR" sz="1600">
                <a:latin typeface="Calibri"/>
                <a:cs typeface="Calibri"/>
              </a:rPr>
              <a:t> </a:t>
            </a:r>
            <a:r>
              <a:rPr lang="fr-FR" sz="1200">
                <a:latin typeface="Menlo Bold"/>
                <a:cs typeface="Menlo Bold"/>
              </a:rPr>
              <a:t>R.id.image_button_1</a:t>
            </a:r>
            <a:r>
              <a:rPr lang="fr-FR" sz="1600">
                <a:latin typeface="Calibri"/>
                <a:cs typeface="Calibri"/>
              </a:rPr>
              <a:t>)</a:t>
            </a:r>
          </a:p>
          <a:p>
            <a:r>
              <a:rPr lang="fr-FR" sz="1600">
                <a:latin typeface="Calibri"/>
                <a:cs typeface="Calibri"/>
              </a:rPr>
              <a:t>Pour chaque </a:t>
            </a:r>
            <a:r>
              <a:rPr lang="fr-FR" sz="1200">
                <a:latin typeface="Menlo Bold"/>
                <a:cs typeface="Menlo Bold"/>
              </a:rPr>
              <a:t>ImageButton</a:t>
            </a:r>
            <a:r>
              <a:rPr lang="fr-FR" sz="1200">
                <a:latin typeface="Calibri"/>
                <a:cs typeface="Calibri"/>
              </a:rPr>
              <a:t> </a:t>
            </a:r>
            <a:r>
              <a:rPr lang="fr-FR" sz="1600">
                <a:latin typeface="Calibri"/>
                <a:cs typeface="Calibri"/>
              </a:rPr>
              <a:t>affecter également dans son tag le drawable affecté précedemment</a:t>
            </a:r>
          </a:p>
          <a:p>
            <a:r>
              <a:rPr lang="fr-FR" sz="1600">
                <a:cs typeface="Calibri"/>
              </a:rPr>
              <a:t>Affecter le même </a:t>
            </a:r>
            <a:r>
              <a:rPr lang="fr-FR" sz="1200">
                <a:latin typeface="Menlo Bold"/>
                <a:cs typeface="Menlo Bold"/>
              </a:rPr>
              <a:t>OnClickListener</a:t>
            </a:r>
            <a:r>
              <a:rPr lang="fr-FR" sz="1200">
                <a:cs typeface="Calibri"/>
              </a:rPr>
              <a:t> </a:t>
            </a:r>
            <a:r>
              <a:rPr lang="fr-FR" sz="1600">
                <a:cs typeface="Calibri"/>
              </a:rPr>
              <a:t>aux trois </a:t>
            </a:r>
            <a:r>
              <a:rPr lang="fr-FR" sz="1200">
                <a:latin typeface="Menlo Bold"/>
                <a:cs typeface="Menlo Bold"/>
              </a:rPr>
              <a:t>ImageButtons</a:t>
            </a:r>
            <a:endParaRPr lang="fr-FR" sz="1600">
              <a:latin typeface="Menlo Bold"/>
              <a:cs typeface="Menlo Bold"/>
            </a:endParaRPr>
          </a:p>
          <a:p>
            <a:r>
              <a:rPr lang="fr-FR" sz="1600">
                <a:cs typeface="Calibri"/>
              </a:rPr>
              <a:t>Au clic d’un </a:t>
            </a:r>
            <a:r>
              <a:rPr lang="fr-FR" sz="1200">
                <a:latin typeface="Menlo Bold"/>
                <a:cs typeface="Menlo Bold"/>
              </a:rPr>
              <a:t>ImageButton</a:t>
            </a:r>
            <a:r>
              <a:rPr lang="fr-FR" sz="1600">
                <a:cs typeface="Calibri"/>
              </a:rPr>
              <a:t>, récupérer le drawable affiché de l’</a:t>
            </a:r>
            <a:r>
              <a:rPr lang="fr-FR" sz="1200">
                <a:latin typeface="Menlo Bold"/>
                <a:cs typeface="Menlo Bold"/>
              </a:rPr>
              <a:t>ImageButton</a:t>
            </a:r>
            <a:r>
              <a:rPr lang="fr-FR" sz="1600">
                <a:cs typeface="Calibri"/>
              </a:rPr>
              <a:t> à partir de son tag et l’affecter à l’</a:t>
            </a:r>
            <a:r>
              <a:rPr lang="fr-FR" sz="1200">
                <a:latin typeface="Menlo Bold"/>
                <a:cs typeface="Menlo Bold"/>
              </a:rPr>
              <a:t>ImageView</a:t>
            </a:r>
            <a:r>
              <a:rPr lang="fr-FR" sz="1600">
                <a:cs typeface="Calibri"/>
              </a:rPr>
              <a:t> </a:t>
            </a:r>
            <a:r>
              <a:rPr lang="fr-FR" sz="1200">
                <a:latin typeface="Menlo Bold"/>
                <a:cs typeface="Menlo Bold"/>
              </a:rPr>
              <a:t>R.id.image</a:t>
            </a:r>
          </a:p>
          <a:p>
            <a:pPr marL="0" indent="0">
              <a:buNone/>
            </a:pPr>
            <a:endParaRPr lang="fr-FR" sz="160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fr-FR" sz="1600" b="1">
                <a:latin typeface="Calibri"/>
                <a:cs typeface="Calibri"/>
              </a:rPr>
              <a:t>Info</a:t>
            </a:r>
          </a:p>
          <a:p>
            <a:pPr marL="0" indent="0">
              <a:buNone/>
            </a:pPr>
            <a:r>
              <a:rPr lang="fr-FR" sz="1600">
                <a:latin typeface="Calibri"/>
                <a:cs typeface="Calibri"/>
              </a:rPr>
              <a:t>Il n’existe pas de moyen simple de récupérer le drawable affiché dans un </a:t>
            </a:r>
            <a:r>
              <a:rPr lang="fr-FR" sz="1200">
                <a:latin typeface="Menlo Bold"/>
                <a:cs typeface="Menlo Bold"/>
              </a:rPr>
              <a:t>ImageButton</a:t>
            </a:r>
            <a:r>
              <a:rPr lang="fr-FR" sz="1600">
                <a:latin typeface="Calibri"/>
                <a:cs typeface="Calibri"/>
              </a:rPr>
              <a:t>. </a:t>
            </a:r>
          </a:p>
          <a:p>
            <a:pPr marL="0" indent="0">
              <a:buNone/>
            </a:pPr>
            <a:r>
              <a:rPr lang="fr-FR" sz="1600">
                <a:latin typeface="Calibri"/>
                <a:cs typeface="Calibri"/>
              </a:rPr>
              <a:t>Une des techniques est d’utiliser la méthode </a:t>
            </a:r>
            <a:r>
              <a:rPr lang="fr-FR" sz="1200">
                <a:latin typeface="Menlo Bold"/>
                <a:cs typeface="Menlo Bold"/>
              </a:rPr>
              <a:t>setTag(Object o)</a:t>
            </a:r>
            <a:r>
              <a:rPr lang="fr-FR" sz="1600">
                <a:latin typeface="Calibri"/>
                <a:cs typeface="Calibri"/>
              </a:rPr>
              <a:t>.</a:t>
            </a:r>
            <a:r>
              <a:rPr lang="fr-FR" sz="1600">
                <a:latin typeface="Menlo Bold"/>
                <a:cs typeface="Menlo Bold"/>
              </a:rPr>
              <a:t> </a:t>
            </a:r>
            <a:r>
              <a:rPr lang="fr-FR" sz="1600">
                <a:latin typeface="Calibri"/>
                <a:cs typeface="Calibri"/>
              </a:rPr>
              <a:t>Cette méthode permet d’affecter un object arbitraire à une view. La méthode </a:t>
            </a:r>
            <a:r>
              <a:rPr lang="fr-FR" sz="1200">
                <a:latin typeface="Menlo Bold"/>
                <a:cs typeface="Menlo Bold"/>
              </a:rPr>
              <a:t>getTag()</a:t>
            </a:r>
            <a:r>
              <a:rPr lang="fr-FR" sz="1600">
                <a:latin typeface="Calibri"/>
                <a:cs typeface="Calibri"/>
              </a:rPr>
              <a:t> permet de récupérer cette objet plus tard.</a:t>
            </a:r>
            <a:endParaRPr lang="fr-FR" sz="1600">
              <a:latin typeface="Calibri"/>
              <a:cs typeface="Calibri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4221628" y="33982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/>
          </a:p>
        </p:txBody>
      </p:sp>
      <p:pic>
        <p:nvPicPr>
          <p:cNvPr id="7" name="exercice_6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21259" y="1611642"/>
            <a:ext cx="2682293" cy="476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92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7 : </a:t>
            </a:r>
            <a:br>
              <a:rPr lang="fr-FR" sz="3200"/>
            </a:br>
            <a:r>
              <a:rPr lang="fr-FR" sz="3200"/>
              <a:t>Changer visibilité d’une vue dynamiquement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>
                <a:cs typeface="Calibri"/>
              </a:rPr>
              <a:t>Créer une Activity principale avec le layout </a:t>
            </a:r>
            <a:r>
              <a:rPr lang="fr-FR" sz="1200">
                <a:latin typeface="Menlo Bold"/>
                <a:cs typeface="Menlo Bold"/>
              </a:rPr>
              <a:t>activity_exercice_07.xml</a:t>
            </a:r>
            <a:endParaRPr lang="fr-FR" sz="1200">
              <a:latin typeface="Calibri"/>
              <a:cs typeface="Calibri"/>
            </a:endParaRPr>
          </a:p>
          <a:p>
            <a:r>
              <a:rPr lang="fr-FR" sz="1600">
                <a:latin typeface="Calibri"/>
                <a:cs typeface="Calibri"/>
              </a:rPr>
              <a:t>Affecter un listener </a:t>
            </a:r>
            <a:r>
              <a:rPr lang="fr-FR" sz="1200">
                <a:latin typeface="Menlo Bold"/>
                <a:cs typeface="Menlo Bold"/>
              </a:rPr>
              <a:t>OnCheckedChange</a:t>
            </a:r>
            <a:r>
              <a:rPr lang="fr-FR" sz="1200">
                <a:latin typeface="Calibri"/>
                <a:cs typeface="Calibri"/>
              </a:rPr>
              <a:t> </a:t>
            </a:r>
            <a:r>
              <a:rPr lang="fr-FR" sz="1600">
                <a:latin typeface="Calibri"/>
                <a:cs typeface="Calibri"/>
              </a:rPr>
              <a:t>à la </a:t>
            </a:r>
            <a:r>
              <a:rPr lang="fr-FR" sz="1200">
                <a:latin typeface="Menlo Bold"/>
                <a:cs typeface="Menlo Bold"/>
              </a:rPr>
              <a:t>CheckBox</a:t>
            </a:r>
            <a:endParaRPr lang="fr-FR" sz="1600">
              <a:latin typeface="Menlo Bold"/>
              <a:cs typeface="Menlo Bold"/>
            </a:endParaRPr>
          </a:p>
          <a:p>
            <a:r>
              <a:rPr lang="fr-FR" sz="1600">
                <a:latin typeface="Calibri"/>
                <a:cs typeface="Calibri"/>
              </a:rPr>
              <a:t>Quand </a:t>
            </a:r>
            <a:r>
              <a:rPr lang="fr-FR" sz="1200">
                <a:latin typeface="Menlo Bold"/>
                <a:cs typeface="Menlo Bold"/>
              </a:rPr>
              <a:t>CheckBox</a:t>
            </a:r>
            <a:r>
              <a:rPr lang="fr-FR" sz="1200">
                <a:latin typeface="Calibri"/>
                <a:cs typeface="Calibri"/>
              </a:rPr>
              <a:t> </a:t>
            </a:r>
            <a:r>
              <a:rPr lang="fr-FR" sz="1600">
                <a:cs typeface="Calibri"/>
              </a:rPr>
              <a:t>cochée :</a:t>
            </a:r>
          </a:p>
          <a:p>
            <a:pPr lvl="1"/>
            <a:r>
              <a:rPr lang="fr-FR" sz="1600">
                <a:latin typeface="Calibri"/>
                <a:cs typeface="Calibri"/>
              </a:rPr>
              <a:t>Rendre visible la </a:t>
            </a:r>
            <a:r>
              <a:rPr lang="fr-FR" sz="1200">
                <a:latin typeface="Menlo Bold"/>
                <a:cs typeface="Menlo Bold"/>
              </a:rPr>
              <a:t>TextView R.id.description</a:t>
            </a:r>
          </a:p>
          <a:p>
            <a:pPr lvl="1"/>
            <a:r>
              <a:rPr lang="fr-FR" sz="1600">
                <a:latin typeface="Calibri"/>
                <a:cs typeface="Calibri"/>
              </a:rPr>
              <a:t>Rendre invisible le </a:t>
            </a:r>
            <a:r>
              <a:rPr lang="fr-FR" sz="1200">
                <a:latin typeface="Menlo Bold"/>
                <a:cs typeface="Menlo Bold"/>
              </a:rPr>
              <a:t>TextView R.id.title</a:t>
            </a:r>
            <a:endParaRPr lang="fr-FR" sz="1600">
              <a:latin typeface="Menlo Bold"/>
              <a:cs typeface="Menlo Bold"/>
            </a:endParaRPr>
          </a:p>
          <a:p>
            <a:r>
              <a:rPr lang="fr-FR" sz="1600">
                <a:latin typeface="Calibri"/>
                <a:cs typeface="Calibri"/>
              </a:rPr>
              <a:t>Quand</a:t>
            </a:r>
            <a:r>
              <a:rPr lang="fr-FR" sz="1600">
                <a:latin typeface="Calibri"/>
                <a:cs typeface="Calibri"/>
              </a:rPr>
              <a:t> </a:t>
            </a:r>
            <a:r>
              <a:rPr lang="fr-FR" sz="1200">
                <a:latin typeface="Menlo Bold"/>
                <a:cs typeface="Menlo Bold"/>
              </a:rPr>
              <a:t>CheckBox</a:t>
            </a:r>
            <a:r>
              <a:rPr lang="fr-FR" sz="1200">
                <a:cs typeface="Calibri"/>
              </a:rPr>
              <a:t> </a:t>
            </a:r>
            <a:r>
              <a:rPr lang="fr-FR" sz="1600">
                <a:cs typeface="Calibri"/>
              </a:rPr>
              <a:t>pas cochée : remettre état initial.</a:t>
            </a:r>
          </a:p>
          <a:p>
            <a:pPr marL="0" indent="0">
              <a:buNone/>
            </a:pPr>
            <a:endParaRPr lang="fr-FR" sz="1600" b="1">
              <a:latin typeface="Calibri"/>
              <a:cs typeface="Calibri"/>
            </a:endParaRPr>
          </a:p>
          <a:p>
            <a:pPr marL="0" indent="0">
              <a:buNone/>
            </a:pPr>
            <a:endParaRPr lang="fr-FR" sz="1600" b="1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fr-FR" sz="1600" b="1">
                <a:latin typeface="Calibri"/>
                <a:cs typeface="Calibri"/>
              </a:rPr>
              <a:t>Info</a:t>
            </a:r>
          </a:p>
          <a:p>
            <a:pPr marL="0" indent="0">
              <a:buNone/>
            </a:pPr>
            <a:r>
              <a:rPr lang="fr-FR" sz="1600">
                <a:latin typeface="Calibri"/>
                <a:cs typeface="Calibri"/>
              </a:rPr>
              <a:t>Une vue peut avoir 3 types de visibilité différentes : </a:t>
            </a:r>
          </a:p>
          <a:p>
            <a:pPr>
              <a:buFontTx/>
              <a:buChar char="-"/>
            </a:pPr>
            <a:r>
              <a:rPr lang="fr-FR" sz="1200" b="1">
                <a:latin typeface="Menlo Bold"/>
                <a:cs typeface="Menlo Bold"/>
              </a:rPr>
              <a:t>View.VISIBLE</a:t>
            </a:r>
            <a:r>
              <a:rPr lang="fr-FR" sz="1600">
                <a:latin typeface="Calibri"/>
                <a:cs typeface="Calibri"/>
              </a:rPr>
              <a:t> : la vue est affichée à l’écran</a:t>
            </a:r>
          </a:p>
          <a:p>
            <a:pPr>
              <a:buFontTx/>
              <a:buChar char="-"/>
            </a:pPr>
            <a:r>
              <a:rPr lang="fr-FR" sz="1200" b="1">
                <a:latin typeface="Menlo Bold"/>
                <a:cs typeface="Menlo Bold"/>
              </a:rPr>
              <a:t>View.INVISIBLE</a:t>
            </a:r>
            <a:r>
              <a:rPr lang="fr-FR" sz="1600">
                <a:latin typeface="Calibri"/>
                <a:cs typeface="Calibri"/>
              </a:rPr>
              <a:t> : la vue n’est pas affichée à l’écran mais prend la place nécessaire comme si elle était transparente</a:t>
            </a:r>
          </a:p>
          <a:p>
            <a:pPr>
              <a:buFontTx/>
              <a:buChar char="-"/>
            </a:pPr>
            <a:r>
              <a:rPr lang="fr-FR" sz="1200" b="1">
                <a:latin typeface="Menlo Bold"/>
                <a:cs typeface="Menlo Bold"/>
              </a:rPr>
              <a:t>View.GONE</a:t>
            </a:r>
            <a:r>
              <a:rPr lang="fr-FR" sz="1600">
                <a:latin typeface="Calibri"/>
                <a:cs typeface="Calibri"/>
              </a:rPr>
              <a:t> : la vue n’est pas affichée à l’écran</a:t>
            </a:r>
          </a:p>
          <a:p>
            <a:pPr>
              <a:buFontTx/>
              <a:buChar char="-"/>
            </a:pPr>
            <a:endParaRPr lang="fr-FR" sz="160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fr-FR" sz="1200">
                <a:latin typeface="Menlo Bold"/>
                <a:cs typeface="Menlo Bold"/>
              </a:rPr>
              <a:t>setVisibility()</a:t>
            </a:r>
            <a:r>
              <a:rPr lang="fr-FR" sz="1200">
                <a:latin typeface="Calibri"/>
                <a:cs typeface="Calibri"/>
              </a:rPr>
              <a:t> </a:t>
            </a:r>
            <a:r>
              <a:rPr lang="fr-FR" sz="1600">
                <a:latin typeface="Calibri"/>
                <a:cs typeface="Calibri"/>
              </a:rPr>
              <a:t>permet de changer la visibilité d’une view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4221628" y="33982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/>
          </a:p>
        </p:txBody>
      </p:sp>
      <p:pic>
        <p:nvPicPr>
          <p:cNvPr id="9" name="exercice_7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86317" y="1600201"/>
            <a:ext cx="2688728" cy="477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523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fr-FR" sz="3200"/>
              <a:t>Exercice 8-1 : Lancer une deuxième Activity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57200" y="1600200"/>
            <a:ext cx="551485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>
                <a:cs typeface="Calibri"/>
              </a:rPr>
              <a:t>Créer une Activity principale avec le layout </a:t>
            </a:r>
            <a:r>
              <a:rPr lang="fr-FR" sz="1600">
                <a:latin typeface="Menlo Bold"/>
                <a:cs typeface="Menlo Bold"/>
              </a:rPr>
              <a:t>activity_exercice_08_1.xml</a:t>
            </a:r>
            <a:r>
              <a:rPr lang="fr-FR" sz="1900">
                <a:latin typeface="Calibri"/>
                <a:cs typeface="Calibri"/>
              </a:rPr>
              <a:t> et une Activity avec le layout </a:t>
            </a:r>
            <a:r>
              <a:rPr lang="fr-FR" sz="1600">
                <a:latin typeface="Menlo Bold"/>
                <a:cs typeface="Menlo Bold"/>
              </a:rPr>
              <a:t>activity_exercice_08_2.xml </a:t>
            </a:r>
            <a:endParaRPr lang="fr-FR" sz="2000">
              <a:cs typeface="Calibri"/>
            </a:endParaRPr>
          </a:p>
          <a:p>
            <a:r>
              <a:rPr lang="fr-FR" sz="2000">
                <a:cs typeface="Calibri"/>
              </a:rPr>
              <a:t>Au clic sur le bouton « Lancer Activity sans donnée » de l’Activity principale, lancer la deuxième Activity.</a:t>
            </a:r>
            <a:endParaRPr lang="fr-FR" sz="2000">
              <a:latin typeface="Calibri"/>
              <a:cs typeface="Calibri"/>
            </a:endParaRPr>
          </a:p>
        </p:txBody>
      </p:sp>
      <p:pic>
        <p:nvPicPr>
          <p:cNvPr id="6" name="exercice_8_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3321" y="1600201"/>
            <a:ext cx="2688729" cy="477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30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5152</TotalTime>
  <Words>762</Words>
  <Application>Microsoft Macintosh PowerPoint</Application>
  <PresentationFormat>Présentation à l'écran (4:3)</PresentationFormat>
  <Paragraphs>107</Paragraphs>
  <Slides>16</Slides>
  <Notes>0</Notes>
  <HiddenSlides>0</HiddenSlides>
  <MMClips>12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17" baseType="lpstr">
      <vt:lpstr>Thème Office</vt:lpstr>
      <vt:lpstr>TP°2 : Naviguer entre des écrans</vt:lpstr>
      <vt:lpstr>Exercice 1 :  Création et lancement d’une Activity principale</vt:lpstr>
      <vt:lpstr>Exercice 2 : Changer l’icône et le nom de l’app</vt:lpstr>
      <vt:lpstr>Exercice 3 : Affecter un texte avec un placeholder</vt:lpstr>
      <vt:lpstr>Exercice 4 :  Changer le style du texte dynamiquement</vt:lpstr>
      <vt:lpstr>Exercice 5 :  Utiliser le même listener pour plusieurs vues</vt:lpstr>
      <vt:lpstr>Exercice 6 : Passer des données à un listener utilisé pour plusieurs vues </vt:lpstr>
      <vt:lpstr>Exercice 7 :  Changer visibilité d’une vue dynamiquement</vt:lpstr>
      <vt:lpstr>Exercice 8-1 : Lancer une deuxième Activity</vt:lpstr>
      <vt:lpstr>Exercice 8-2 : Passage d’une donnée à la deuxième Activity</vt:lpstr>
      <vt:lpstr>Exercice 8-3 : Retourner une donnée à une Activity</vt:lpstr>
      <vt:lpstr>Exercice 9 : Partager un texte</vt:lpstr>
      <vt:lpstr>Exercice 10 : Lifecycle d’une Activity </vt:lpstr>
      <vt:lpstr>Exercice 11 : Déclaration d’une permission normale</vt:lpstr>
      <vt:lpstr>Exercice 12 : Demande une permission dangereuse à partir du code</vt:lpstr>
      <vt:lpstr>Exercice 13 :  Reproduire un lifecycle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Adrian</dc:creator>
  <cp:lastModifiedBy>Adrian</cp:lastModifiedBy>
  <cp:revision>213</cp:revision>
  <dcterms:created xsi:type="dcterms:W3CDTF">2016-10-24T04:53:28Z</dcterms:created>
  <dcterms:modified xsi:type="dcterms:W3CDTF">2016-11-28T20:27:17Z</dcterms:modified>
</cp:coreProperties>
</file>

<file path=docProps/thumbnail.jpeg>
</file>